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53B5C5B-8043-49B3-8B22-C9B7EE44CF04}">
  <a:tblStyle styleId="{553B5C5B-8043-49B3-8B22-C9B7EE44CF0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71ecbf363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71ecbf363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71ecbf363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0" name="Google Shape;10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170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1348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313100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905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800960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6854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066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9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915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33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49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838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9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0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0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63677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93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dirty="0"/>
              <a:t>UNIT II</a:t>
            </a:r>
            <a:endParaRPr dirty="0"/>
          </a:p>
        </p:txBody>
      </p:sp>
      <p:sp>
        <p:nvSpPr>
          <p:cNvPr id="90" name="Google Shape;90;p13"/>
          <p:cNvSpPr txBox="1">
            <a:spLocks noGrp="1"/>
          </p:cNvSpPr>
          <p:nvPr>
            <p:ph idx="1"/>
          </p:nvPr>
        </p:nvSpPr>
        <p:spPr>
          <a:xfrm>
            <a:off x="609598" y="2160590"/>
            <a:ext cx="7865807" cy="3880773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I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OPERATORS AND EXPRESSIONS</a:t>
            </a: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endParaRPr lang="en-IN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I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Prepared By,</a:t>
            </a: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I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SUMANA T</a:t>
            </a:r>
          </a:p>
          <a:p>
            <a:pPr marL="0" lvl="0" indent="0" algn="ctr" rtl="0">
              <a:spcBef>
                <a:spcPts val="360"/>
              </a:spcBef>
              <a:spcAft>
                <a:spcPts val="0"/>
              </a:spcAft>
              <a:buNone/>
            </a:pPr>
            <a:r>
              <a:rPr lang="en-I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AP/CSE</a:t>
            </a:r>
            <a:endParaRPr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2"/>
          <p:cNvSpPr txBox="1">
            <a:spLocks noGrp="1"/>
          </p:cNvSpPr>
          <p:nvPr>
            <p:ph type="title"/>
          </p:nvPr>
        </p:nvSpPr>
        <p:spPr>
          <a:xfrm>
            <a:off x="2438400" y="228600"/>
            <a:ext cx="4114800" cy="792162"/>
          </a:xfrm>
          <a:prstGeom prst="rect">
            <a:avLst/>
          </a:prstGeom>
          <a:gradFill>
            <a:gsLst>
              <a:gs pos="0">
                <a:srgbClr val="2D5C97"/>
              </a:gs>
              <a:gs pos="80000">
                <a:srgbClr val="3C7AC5"/>
              </a:gs>
              <a:gs pos="100000">
                <a:srgbClr val="397BC9"/>
              </a:gs>
            </a:gsLst>
            <a:lin ang="16200000" scaled="0"/>
          </a:gradFill>
          <a:ln w="9525" cap="flat" cmpd="sng">
            <a:solidFill>
              <a:srgbClr val="4A7DB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Example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8" name="Google Shape;148;p22"/>
          <p:cNvSpPr txBox="1">
            <a:spLocks noGrp="1"/>
          </p:cNvSpPr>
          <p:nvPr>
            <p:ph idx="1"/>
          </p:nvPr>
        </p:nvSpPr>
        <p:spPr>
          <a:xfrm>
            <a:off x="228600" y="1219200"/>
            <a:ext cx="8686800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&lt;stdio.h&gt;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int main()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int a = 5, b = 5, c = 10; </a:t>
            </a:r>
            <a:endParaRPr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printf("%d == %d is %d \n", a, b, a == b);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printf("%d == %d is %d \n", a, c, a == c);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printf("%d &gt; %d is %d \n", a, b, a &gt; b);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printf("%d &gt; %d is %d \n", a, c, a &gt; c);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printf("%d &lt; %d is %d \n", a, b, a &lt; b);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return 0;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5 == 5 is 1 </a:t>
            </a:r>
            <a:endParaRPr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5 == 10 is 0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5 &gt; 5 is 0 </a:t>
            </a:r>
            <a:endParaRPr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5 &gt; 10 is 0</a:t>
            </a:r>
            <a:endParaRPr sz="18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3"/>
          <p:cNvSpPr txBox="1">
            <a:spLocks noGrp="1"/>
          </p:cNvSpPr>
          <p:nvPr>
            <p:ph type="title"/>
          </p:nvPr>
        </p:nvSpPr>
        <p:spPr>
          <a:xfrm>
            <a:off x="1676400" y="228600"/>
            <a:ext cx="5562600" cy="639762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br>
              <a:rPr lang="en-US" sz="3959" b="1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</a:br>
            <a:r>
              <a:rPr lang="en-US" sz="3959" b="1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 Logical Operators</a:t>
            </a:r>
            <a:br>
              <a:rPr lang="en-US" sz="3959" b="1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</a:br>
            <a:endParaRPr sz="3959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Google Shape;154;p23"/>
          <p:cNvSpPr txBox="1">
            <a:spLocks noGrp="1"/>
          </p:cNvSpPr>
          <p:nvPr>
            <p:ph idx="1"/>
          </p:nvPr>
        </p:nvSpPr>
        <p:spPr>
          <a:xfrm>
            <a:off x="457200" y="990601"/>
            <a:ext cx="82296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 expression containing logical operator returns either 0 or 1 depending upon whether expression results true or false. Logical operators are commonly used in decision making in C programming.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170180" algn="l" rtl="0">
              <a:lnSpc>
                <a:spcPct val="8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None/>
            </a:pPr>
            <a:endParaRPr sz="272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5" name="Google Shape;155;p23"/>
          <p:cNvGraphicFramePr/>
          <p:nvPr/>
        </p:nvGraphicFramePr>
        <p:xfrm>
          <a:off x="304800" y="2362200"/>
          <a:ext cx="8534400" cy="4398250"/>
        </p:xfrm>
        <a:graphic>
          <a:graphicData uri="http://schemas.openxmlformats.org/drawingml/2006/table">
            <a:tbl>
              <a:tblPr>
                <a:noFill/>
                <a:tableStyleId>{553B5C5B-8043-49B3-8B22-C9B7EE44CF04}</a:tableStyleId>
              </a:tblPr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1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sng" dirty="0"/>
                        <a:t>Operator</a:t>
                      </a:r>
                      <a:endParaRPr dirty="0"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sng"/>
                        <a:t>Meaning</a:t>
                      </a:r>
                      <a:endParaRPr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sng"/>
                        <a:t>Example</a:t>
                      </a:r>
                      <a:endParaRPr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4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/>
                        <a:t>&amp;&amp;</a:t>
                      </a:r>
                      <a:endParaRPr dirty="0"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Logical AND. True only if all operands are true</a:t>
                      </a:r>
                      <a:endParaRPr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If c = 5 and d = 2 then, expression ((c==5) &amp;&amp; (d&gt;5)) equals to 0.</a:t>
                      </a:r>
                      <a:endParaRPr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44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||</a:t>
                      </a:r>
                      <a:endParaRPr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/>
                        <a:t>Logical OR. True only if either one operand is true</a:t>
                      </a:r>
                      <a:endParaRPr dirty="0"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If c = 5 and d = 2 then, expression ((c==5) || (d&gt;5)) equals to 1.</a:t>
                      </a:r>
                      <a:endParaRPr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!</a:t>
                      </a:r>
                      <a:endParaRPr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Logical NOT. True only if the operand is 0</a:t>
                      </a:r>
                      <a:endParaRPr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/>
                        <a:t>If c = 5 then, expression !(c==5) equals to 0.</a:t>
                      </a:r>
                      <a:endParaRPr dirty="0"/>
                    </a:p>
                  </a:txBody>
                  <a:tcPr marL="134725" marR="134725" marT="67350" marB="673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title"/>
          </p:nvPr>
        </p:nvSpPr>
        <p:spPr>
          <a:xfrm>
            <a:off x="2590800" y="152400"/>
            <a:ext cx="3657600" cy="868362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3FEBF"/>
              </a:gs>
              <a:gs pos="100000">
                <a:srgbClr val="F4FEE6"/>
              </a:gs>
            </a:gsLst>
            <a:lin ang="16200000" scaled="0"/>
          </a:gradFill>
          <a:ln w="9525" cap="flat" cmpd="sng">
            <a:solidFill>
              <a:srgbClr val="97B853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Example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1" name="Google Shape;161;p24"/>
          <p:cNvSpPr txBox="1">
            <a:spLocks noGrp="1"/>
          </p:cNvSpPr>
          <p:nvPr>
            <p:ph idx="1"/>
          </p:nvPr>
        </p:nvSpPr>
        <p:spPr>
          <a:xfrm>
            <a:off x="228600" y="1143000"/>
            <a:ext cx="8534400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&lt;stdio.h&gt;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int main() </a:t>
            </a:r>
            <a:endParaRPr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{ 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int a = 5, b = 5, c = 10, result;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result = (a == b) &amp;&amp; (c &gt; b);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printf("(a == b) &amp;&amp; (c &gt; b) is %d \n", result);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result = (a == b) &amp;&amp; (c &lt; b)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printf("(a == b) &amp;&amp; (c &lt; b) is %d \n", result);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result = (a == b) || (c &lt; b);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printf("(a == b) || (c &lt; b) is %d \n", result);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(a == b) &amp;&amp; (c &gt; b) is 1 </a:t>
            </a:r>
            <a:endParaRPr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(a == b) &amp;&amp; (c &lt; b) is 0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 (a == b) || (c &lt; b) is 1</a:t>
            </a:r>
            <a:endParaRPr sz="20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5"/>
          <p:cNvSpPr txBox="1">
            <a:spLocks noGrp="1"/>
          </p:cNvSpPr>
          <p:nvPr>
            <p:ph type="title"/>
          </p:nvPr>
        </p:nvSpPr>
        <p:spPr>
          <a:xfrm>
            <a:off x="1752600" y="228600"/>
            <a:ext cx="5105400" cy="762000"/>
          </a:xfrm>
          <a:prstGeom prst="rect">
            <a:avLst/>
          </a:prstGeom>
          <a:gradFill>
            <a:gsLst>
              <a:gs pos="0">
                <a:srgbClr val="5D427D"/>
              </a:gs>
              <a:gs pos="80000">
                <a:srgbClr val="7A57A5"/>
              </a:gs>
              <a:gs pos="100000">
                <a:srgbClr val="7A56A7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br>
              <a:rPr lang="en-US" sz="3959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959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 Bitwise Operators</a:t>
            </a:r>
            <a:br>
              <a:rPr lang="en-US" sz="3959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959"/>
          </a:p>
        </p:txBody>
      </p:sp>
      <p:sp>
        <p:nvSpPr>
          <p:cNvPr id="167" name="Google Shape;167;p25"/>
          <p:cNvSpPr txBox="1">
            <a:spLocks noGrp="1"/>
          </p:cNvSpPr>
          <p:nvPr>
            <p:ph idx="1"/>
          </p:nvPr>
        </p:nvSpPr>
        <p:spPr>
          <a:xfrm>
            <a:off x="381000" y="1143000"/>
            <a:ext cx="8229600" cy="12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•"/>
            </a:pPr>
            <a:r>
              <a:rPr lang="en-US" sz="2400" b="1" dirty="0"/>
              <a:t>During computation, mathematical operations like: addition, subtraction, multiplication, division, </a:t>
            </a:r>
            <a:r>
              <a:rPr lang="en-US" sz="2400" b="1" dirty="0" err="1"/>
              <a:t>etc</a:t>
            </a:r>
            <a:r>
              <a:rPr lang="en-US" sz="2400" b="1" dirty="0"/>
              <a:t> are converted to bit-level which makes processing faster and saves power.</a:t>
            </a:r>
            <a:endParaRPr sz="2400" b="1" dirty="0"/>
          </a:p>
        </p:txBody>
      </p:sp>
      <p:graphicFrame>
        <p:nvGraphicFramePr>
          <p:cNvPr id="168" name="Google Shape;168;p25"/>
          <p:cNvGraphicFramePr/>
          <p:nvPr>
            <p:extLst>
              <p:ext uri="{D42A27DB-BD31-4B8C-83A1-F6EECF244321}">
                <p14:modId xmlns:p14="http://schemas.microsoft.com/office/powerpoint/2010/main" val="915978278"/>
              </p:ext>
            </p:extLst>
          </p:nvPr>
        </p:nvGraphicFramePr>
        <p:xfrm>
          <a:off x="304800" y="2743202"/>
          <a:ext cx="8610600" cy="3962350"/>
        </p:xfrm>
        <a:graphic>
          <a:graphicData uri="http://schemas.openxmlformats.org/drawingml/2006/table">
            <a:tbl>
              <a:tblPr>
                <a:noFill/>
                <a:tableStyleId>{553B5C5B-8043-49B3-8B22-C9B7EE44CF04}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6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Operators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Meaning of operators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&amp;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Bitwise AND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|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Bitwise OR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6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^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Bitwise exclusive OR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6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~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Bitwise complement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6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&lt;&lt;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Shift left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6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&gt;&gt;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Shift right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4C575-F382-EB66-2823-8B4927C09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IN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IN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>
            <a:spLocks noGrp="1"/>
          </p:cNvSpPr>
          <p:nvPr>
            <p:ph type="title"/>
          </p:nvPr>
        </p:nvSpPr>
        <p:spPr>
          <a:xfrm>
            <a:off x="1752600" y="274638"/>
            <a:ext cx="5638800" cy="868362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Types of Operators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Google Shape;97;p14"/>
          <p:cNvSpPr txBox="1">
            <a:spLocks noGrp="1"/>
          </p:cNvSpPr>
          <p:nvPr>
            <p:ph idx="1"/>
          </p:nvPr>
        </p:nvSpPr>
        <p:spPr>
          <a:xfrm>
            <a:off x="457200" y="1371600"/>
            <a:ext cx="5481484" cy="3426542"/>
          </a:xfrm>
          <a:prstGeom prst="rect">
            <a:avLst/>
          </a:prstGeom>
          <a:noFill/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Arithmetic Operators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Increment and Decrement Operators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Assignment Operators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Relational Operators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Logical Operators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Bitwise Operators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>
            <a:spLocks noGrp="1"/>
          </p:cNvSpPr>
          <p:nvPr>
            <p:ph type="title"/>
          </p:nvPr>
        </p:nvSpPr>
        <p:spPr>
          <a:xfrm>
            <a:off x="1600200" y="228600"/>
            <a:ext cx="5638800" cy="990600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rgbClr val="5D487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Arithmetic Operator</a:t>
            </a:r>
            <a:endParaRPr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Google Shape;103;p15"/>
          <p:cNvSpPr/>
          <p:nvPr/>
        </p:nvSpPr>
        <p:spPr>
          <a:xfrm>
            <a:off x="381000" y="1219200"/>
            <a:ext cx="8382000" cy="1292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An arithmetic operator performs mathematical operations such as addition, subtraction, multiplication, division </a:t>
            </a:r>
            <a:r>
              <a:rPr lang="en-US" sz="2400" b="1" dirty="0" err="1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etc</a:t>
            </a:r>
            <a:r>
              <a:rPr lang="en-US" sz="240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on numerical values (constants and variables).</a:t>
            </a:r>
            <a:endParaRPr sz="2400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graphicFrame>
        <p:nvGraphicFramePr>
          <p:cNvPr id="104" name="Google Shape;104;p15"/>
          <p:cNvGraphicFramePr/>
          <p:nvPr>
            <p:extLst>
              <p:ext uri="{D42A27DB-BD31-4B8C-83A1-F6EECF244321}">
                <p14:modId xmlns:p14="http://schemas.microsoft.com/office/powerpoint/2010/main" val="2264814248"/>
              </p:ext>
            </p:extLst>
          </p:nvPr>
        </p:nvGraphicFramePr>
        <p:xfrm>
          <a:off x="609600" y="2819400"/>
          <a:ext cx="7924800" cy="4149940"/>
        </p:xfrm>
        <a:graphic>
          <a:graphicData uri="http://schemas.openxmlformats.org/drawingml/2006/table">
            <a:tbl>
              <a:tblPr>
                <a:noFill/>
                <a:tableStyleId>{553B5C5B-8043-49B3-8B22-C9B7EE44CF04}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1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sng" strike="noStrike" cap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Operator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sng" strike="noStrike" cap="non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Meaning of Operator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1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none" strike="noStrike" cap="none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addition or unary plus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subtraction or unary minus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1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multiplication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division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75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remainder after division (modulo division)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 txBox="1">
            <a:spLocks noGrp="1"/>
          </p:cNvSpPr>
          <p:nvPr>
            <p:ph type="title"/>
          </p:nvPr>
        </p:nvSpPr>
        <p:spPr>
          <a:xfrm>
            <a:off x="2133600" y="274638"/>
            <a:ext cx="4800600" cy="792162"/>
          </a:xfrm>
          <a:prstGeom prst="rect">
            <a:avLst/>
          </a:prstGeom>
          <a:solidFill>
            <a:schemeClr val="accent3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Example program</a:t>
            </a:r>
            <a:endParaRPr sz="4000"/>
          </a:p>
        </p:txBody>
      </p:sp>
      <p:sp>
        <p:nvSpPr>
          <p:cNvPr id="110" name="Google Shape;110;p16"/>
          <p:cNvSpPr txBox="1">
            <a:spLocks noGrp="1"/>
          </p:cNvSpPr>
          <p:nvPr>
            <p:ph idx="1"/>
          </p:nvPr>
        </p:nvSpPr>
        <p:spPr>
          <a:xfrm>
            <a:off x="304800" y="1219201"/>
            <a:ext cx="85344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#include&lt;stdio.h&gt;</a:t>
            </a:r>
            <a:endParaRPr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Void main()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 a=9,b=4,c;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c=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(“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=%d \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n”,c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c=a-b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(“a-b=%d\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n”,c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Getch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=13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484"/>
              </a:spcBef>
              <a:spcAft>
                <a:spcPts val="0"/>
              </a:spcAft>
              <a:buClr>
                <a:schemeClr val="dk1"/>
              </a:buClr>
              <a:buSzPts val="2422"/>
              <a:buNone/>
            </a:pPr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a-b=5</a:t>
            </a:r>
            <a:endParaRPr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lnSpc>
                <a:spcPct val="8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ts val="1140"/>
              <a:buNone/>
            </a:pPr>
            <a:endParaRPr sz="1140" b="1" u="sng" dirty="0"/>
          </a:p>
          <a:p>
            <a:pPr marL="342900" lvl="0" indent="-342900" algn="l" rtl="0">
              <a:lnSpc>
                <a:spcPct val="80000"/>
              </a:lnSpc>
              <a:spcBef>
                <a:spcPts val="228"/>
              </a:spcBef>
              <a:spcAft>
                <a:spcPts val="0"/>
              </a:spcAft>
              <a:buClr>
                <a:schemeClr val="dk1"/>
              </a:buClr>
              <a:buSzPts val="1140"/>
              <a:buNone/>
            </a:pPr>
            <a:endParaRPr sz="1140" dirty="0"/>
          </a:p>
          <a:p>
            <a:pPr marL="342900" lvl="0" indent="-342900" algn="l" rtl="0">
              <a:lnSpc>
                <a:spcPct val="80000"/>
              </a:lnSpc>
              <a:spcBef>
                <a:spcPts val="304"/>
              </a:spcBef>
              <a:spcAft>
                <a:spcPts val="0"/>
              </a:spcAft>
              <a:buClr>
                <a:schemeClr val="dk1"/>
              </a:buClr>
              <a:buSzPts val="1520"/>
              <a:buNone/>
            </a:pPr>
            <a:endParaRPr sz="152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rgbClr val="5D487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br>
              <a:rPr lang="en-US" sz="3959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959" b="1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Increment</a:t>
            </a:r>
            <a:r>
              <a:rPr lang="en-US" sz="3959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and Decrement Operators</a:t>
            </a:r>
            <a:br>
              <a:rPr lang="en-US" sz="3959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3959" dirty="0"/>
          </a:p>
        </p:txBody>
      </p:sp>
      <p:sp>
        <p:nvSpPr>
          <p:cNvPr id="116" name="Google Shape;116;p17"/>
          <p:cNvSpPr txBox="1">
            <a:spLocks noGrp="1"/>
          </p:cNvSpPr>
          <p:nvPr>
            <p:ph idx="1"/>
          </p:nvPr>
        </p:nvSpPr>
        <p:spPr>
          <a:xfrm>
            <a:off x="228600" y="1219200"/>
            <a:ext cx="84582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programming has two operators increment ++ and decrement -- to change the value of an operand (constant or variable) by 1.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Increment ++ increases the value by 1 whereas decrement -- decreases the value by 1. These two operators are unary operators, meaning they only operate on a single operand.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8"/>
          <p:cNvSpPr txBox="1">
            <a:spLocks noGrp="1"/>
          </p:cNvSpPr>
          <p:nvPr>
            <p:ph type="title"/>
          </p:nvPr>
        </p:nvSpPr>
        <p:spPr>
          <a:xfrm>
            <a:off x="2133600" y="228600"/>
            <a:ext cx="4495800" cy="762000"/>
          </a:xfrm>
          <a:prstGeom prst="rect">
            <a:avLst/>
          </a:prstGeom>
          <a:gradFill>
            <a:gsLst>
              <a:gs pos="0">
                <a:srgbClr val="FFA09D"/>
              </a:gs>
              <a:gs pos="35000">
                <a:srgbClr val="FFBCBC"/>
              </a:gs>
              <a:gs pos="100000">
                <a:srgbClr val="FFE2E2"/>
              </a:gs>
            </a:gsLst>
            <a:lin ang="16200000" scaled="0"/>
          </a:gradFill>
          <a:ln w="9525" cap="flat" cmpd="sng">
            <a:solidFill>
              <a:srgbClr val="BD4B4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Example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Google Shape;122;p18"/>
          <p:cNvSpPr txBox="1">
            <a:spLocks noGrp="1"/>
          </p:cNvSpPr>
          <p:nvPr>
            <p:ph idx="1"/>
          </p:nvPr>
        </p:nvSpPr>
        <p:spPr>
          <a:xfrm>
            <a:off x="280220" y="1295400"/>
            <a:ext cx="8991600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main()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 a = 10, b = 100;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float c = 10.5, d = 100.5;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("++a = %d \n", ++a);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("--b = %d \n", --b);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0;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OUTPUT: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++a = 11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--b = 99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1600200" y="228600"/>
            <a:ext cx="5715000" cy="792162"/>
          </a:xfrm>
          <a:prstGeom prst="rect">
            <a:avLst/>
          </a:prstGeom>
          <a:gradFill>
            <a:gsLst>
              <a:gs pos="0">
                <a:srgbClr val="992D2B"/>
              </a:gs>
              <a:gs pos="80000">
                <a:srgbClr val="C93D39"/>
              </a:gs>
              <a:gs pos="100000">
                <a:srgbClr val="CD3A36"/>
              </a:gs>
            </a:gsLst>
            <a:lin ang="16200000" scaled="0"/>
          </a:gradFill>
          <a:ln w="9525" cap="flat" cmpd="sng">
            <a:solidFill>
              <a:srgbClr val="BD4B4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Assignment Operator</a:t>
            </a: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Google Shape;128;p19"/>
          <p:cNvSpPr txBox="1">
            <a:spLocks noGrp="1"/>
          </p:cNvSpPr>
          <p:nvPr>
            <p:ph idx="1"/>
          </p:nvPr>
        </p:nvSpPr>
        <p:spPr>
          <a:xfrm>
            <a:off x="228600" y="1219200"/>
            <a:ext cx="86868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assignment operator is used for assigning a value to a variable. The most common assignment operator is (=)</a:t>
            </a: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9" name="Google Shape;129;p19"/>
          <p:cNvGraphicFramePr/>
          <p:nvPr>
            <p:extLst>
              <p:ext uri="{D42A27DB-BD31-4B8C-83A1-F6EECF244321}">
                <p14:modId xmlns:p14="http://schemas.microsoft.com/office/powerpoint/2010/main" val="2853469184"/>
              </p:ext>
            </p:extLst>
          </p:nvPr>
        </p:nvGraphicFramePr>
        <p:xfrm>
          <a:off x="457200" y="2590800"/>
          <a:ext cx="8382000" cy="4038650"/>
        </p:xfrm>
        <a:graphic>
          <a:graphicData uri="http://schemas.openxmlformats.org/drawingml/2006/table">
            <a:tbl>
              <a:tblPr>
                <a:noFill/>
                <a:tableStyleId>{553B5C5B-8043-49B3-8B22-C9B7EE44CF04}</a:tableStyleId>
              </a:tblPr>
              <a:tblGrid>
                <a:gridCol w="279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6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Operator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Example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u="sng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Same as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= b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= b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+=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+= b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= a+b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-=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-= b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= a-b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*=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*= b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= a*b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/=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/= b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= a/b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9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%=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%= b</a:t>
                      </a:r>
                      <a:endParaRPr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= </a:t>
                      </a:r>
                      <a:r>
                        <a:rPr lang="en-US" sz="2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a%b</a:t>
                      </a:r>
                      <a:endParaRPr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00975" marR="200975" marT="100475" marB="1004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>
            <a:spLocks noGrp="1"/>
          </p:cNvSpPr>
          <p:nvPr>
            <p:ph type="title"/>
          </p:nvPr>
        </p:nvSpPr>
        <p:spPr>
          <a:xfrm>
            <a:off x="2209800" y="228600"/>
            <a:ext cx="4267200" cy="792162"/>
          </a:xfrm>
          <a:prstGeom prst="rect">
            <a:avLst/>
          </a:prstGeom>
          <a:solidFill>
            <a:schemeClr val="accent4"/>
          </a:solidFill>
          <a:ln w="25400" cap="flat" cmpd="sng">
            <a:solidFill>
              <a:srgbClr val="5D487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dirty="0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Example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5" name="Google Shape;135;p20"/>
          <p:cNvSpPr txBox="1">
            <a:spLocks noGrp="1"/>
          </p:cNvSpPr>
          <p:nvPr>
            <p:ph idx="1"/>
          </p:nvPr>
        </p:nvSpPr>
        <p:spPr>
          <a:xfrm>
            <a:off x="88490" y="1143000"/>
            <a:ext cx="8750710" cy="57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#include &lt;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stdio.h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endParaRPr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main()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 a = 5, c;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 = a; // c is 5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("c = %d\n", c);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 += a; // c is 10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("c = %d\n", c);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 -= a; // c is 5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printf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("c = %d\n", c);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return 0;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OUPUT: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c=5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c=10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1"/>
          <p:cNvSpPr txBox="1">
            <a:spLocks noGrp="1"/>
          </p:cNvSpPr>
          <p:nvPr>
            <p:ph type="title"/>
          </p:nvPr>
        </p:nvSpPr>
        <p:spPr>
          <a:xfrm>
            <a:off x="1676400" y="228600"/>
            <a:ext cx="5486400" cy="685800"/>
          </a:xfrm>
          <a:prstGeom prst="rect">
            <a:avLst/>
          </a:prstGeom>
          <a:solidFill>
            <a:schemeClr val="accent5"/>
          </a:solidFill>
          <a:ln w="25400" cap="flat" cmpd="sng">
            <a:solidFill>
              <a:srgbClr val="367D9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959"/>
              <a:buFont typeface="Calibri"/>
              <a:buNone/>
            </a:pPr>
            <a:br>
              <a:rPr lang="en-US" b="1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</a:br>
            <a:r>
              <a:rPr lang="en-US" b="1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Relational Operators</a:t>
            </a:r>
            <a:br>
              <a:rPr lang="en-US" b="1">
                <a:solidFill>
                  <a:schemeClr val="lt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</a:br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Google Shape;141;p21"/>
          <p:cNvSpPr txBox="1">
            <a:spLocks noGrp="1"/>
          </p:cNvSpPr>
          <p:nvPr>
            <p:ph idx="1"/>
          </p:nvPr>
        </p:nvSpPr>
        <p:spPr>
          <a:xfrm>
            <a:off x="228600" y="1066800"/>
            <a:ext cx="86106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relational operator checks the relationship between two operands. If the relation is true, it returns 1; if the relation is false, it returns value 0.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2" name="Google Shape;142;p21"/>
          <p:cNvGraphicFramePr/>
          <p:nvPr>
            <p:extLst>
              <p:ext uri="{D42A27DB-BD31-4B8C-83A1-F6EECF244321}">
                <p14:modId xmlns:p14="http://schemas.microsoft.com/office/powerpoint/2010/main" val="147479132"/>
              </p:ext>
            </p:extLst>
          </p:nvPr>
        </p:nvGraphicFramePr>
        <p:xfrm>
          <a:off x="381000" y="2438400"/>
          <a:ext cx="8382000" cy="5462450"/>
        </p:xfrm>
        <a:graphic>
          <a:graphicData uri="http://schemas.openxmlformats.org/drawingml/2006/table">
            <a:tbl>
              <a:tblPr>
                <a:noFill/>
                <a:tableStyleId>{553B5C5B-8043-49B3-8B22-C9B7EE44CF04}</a:tableStyleId>
              </a:tblPr>
              <a:tblGrid>
                <a:gridCol w="279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59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sng"/>
                        <a:t>Operator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sng"/>
                        <a:t>Meaning of Operator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u="sng"/>
                        <a:t>Example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==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Equal to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5 == 3 is evaluated to 0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&gt;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/>
                        <a:t>Greater than</a:t>
                      </a:r>
                      <a:endParaRPr dirty="0"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5 &gt; 3 is evaluated to 1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0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&lt;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Less than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5 &lt; 3 is evaluated to 0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0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!=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Not equal to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5 != 3 is evaluated to 1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/>
                        <a:t>&gt;=</a:t>
                      </a:r>
                      <a:endParaRPr dirty="0"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Greater than or equal to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5 &gt;= 3 is evaluated to 1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0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&lt;=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/>
                        <a:t>Less than or equal to</a:t>
                      </a:r>
                      <a:endParaRPr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b="1" dirty="0"/>
                        <a:t>5 &lt;= 3 is evaluated to 0</a:t>
                      </a:r>
                      <a:endParaRPr dirty="0"/>
                    </a:p>
                  </a:txBody>
                  <a:tcPr marL="170750" marR="170750" marT="85375" marB="8537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1104</Words>
  <Application>Microsoft Office PowerPoint</Application>
  <PresentationFormat>On-screen Show (4:3)</PresentationFormat>
  <Paragraphs>189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 3</vt:lpstr>
      <vt:lpstr>Facet</vt:lpstr>
      <vt:lpstr>UNIT II</vt:lpstr>
      <vt:lpstr>Types of Operators</vt:lpstr>
      <vt:lpstr>Arithmetic Operator</vt:lpstr>
      <vt:lpstr>Example program</vt:lpstr>
      <vt:lpstr> Increment and Decrement Operators </vt:lpstr>
      <vt:lpstr>Example</vt:lpstr>
      <vt:lpstr>Assignment Operator</vt:lpstr>
      <vt:lpstr>Example</vt:lpstr>
      <vt:lpstr> Relational Operators </vt:lpstr>
      <vt:lpstr>Example</vt:lpstr>
      <vt:lpstr>  Logical Operators </vt:lpstr>
      <vt:lpstr>Example</vt:lpstr>
      <vt:lpstr>  Bitwise Operators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Shine</dc:creator>
  <cp:lastModifiedBy>sumana T</cp:lastModifiedBy>
  <cp:revision>13</cp:revision>
  <dcterms:modified xsi:type="dcterms:W3CDTF">2025-11-19T10:30:22Z</dcterms:modified>
</cp:coreProperties>
</file>